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73" r:id="rId3"/>
    <p:sldId id="256" r:id="rId4"/>
    <p:sldId id="269" r:id="rId5"/>
    <p:sldId id="259" r:id="rId6"/>
    <p:sldId id="268" r:id="rId7"/>
    <p:sldId id="264" r:id="rId8"/>
    <p:sldId id="270" r:id="rId9"/>
    <p:sldId id="272" r:id="rId10"/>
    <p:sldId id="271" r:id="rId11"/>
    <p:sldId id="260" r:id="rId12"/>
    <p:sldId id="274" r:id="rId13"/>
    <p:sldId id="275" r:id="rId14"/>
    <p:sldId id="26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D07CD927-4049-4853-8F2E-736028083817}" type="datetimeFigureOut">
              <a:rPr lang="en-US" smtClean="0"/>
              <a:pPr/>
              <a:t>09/26/2016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09/26/2016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09/26/2016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09/26/2016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D07CD927-4049-4853-8F2E-736028083817}" type="datetimeFigureOut">
              <a:rPr lang="en-US" smtClean="0"/>
              <a:pPr/>
              <a:t>09/26/2016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09/26/2016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09/26/2016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09/26/2016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09/26/2016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09/26/2016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CD927-4049-4853-8F2E-736028083817}" type="datetimeFigureOut">
              <a:rPr lang="en-US" smtClean="0"/>
              <a:pPr/>
              <a:t>09/26/2016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D07CD927-4049-4853-8F2E-736028083817}" type="datetimeFigureOut">
              <a:rPr lang="en-US" smtClean="0"/>
              <a:pPr/>
              <a:t>09/26/2016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CE7621BC-6B45-4B12-A5EB-C54D2659B8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>Warm- Up</a:t>
            </a:r>
            <a:r>
              <a:rPr lang="en-US" dirty="0" smtClean="0"/>
              <a:t>:  Analyze this graphic:  1)  Use the graphic below to explain (in your own words) what you think vertical &amp; horizontal integration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1026" name="Picture 2" descr="http://historywithwoods.wikispaces.com/file/view/Vertical%20and%20Horizontal%20Integration.png/375897470/640x313/Vertical%20and%20Horizontal%20Integr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43200"/>
            <a:ext cx="8413646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ywithwoods.wikispaces.com/file/view/Vertical%20and%20Horizontal%20Integration.png/375897470/640x313/Vertical%20and%20Horizontal%20Integr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8725263" cy="4267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Let’s take another look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685800"/>
            <a:ext cx="9296400" cy="9144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Turn and Talk:  Analyze this primary source 1)  What images do you see in this cartoon  2)  What is the artist trying to say </a:t>
            </a:r>
            <a:endParaRPr lang="en-US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00072"/>
            <a:ext cx="8001000" cy="475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95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Key Terms on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105400"/>
          </a:xfrm>
        </p:spPr>
        <p:txBody>
          <a:bodyPr>
            <a:normAutofit/>
          </a:bodyPr>
          <a:lstStyle/>
          <a:p>
            <a:r>
              <a:rPr lang="en-US" sz="3600" u="sng" dirty="0" smtClean="0"/>
              <a:t>Trust</a:t>
            </a:r>
            <a:r>
              <a:rPr lang="en-US" sz="3600" dirty="0" smtClean="0"/>
              <a:t>: legal arrangement that allows one person to manage another person’s company—in business this was done through controlling stock shares</a:t>
            </a:r>
          </a:p>
          <a:p>
            <a:r>
              <a:rPr lang="en-US" sz="3600" u="sng" dirty="0" smtClean="0"/>
              <a:t>Holding Companies</a:t>
            </a:r>
            <a:r>
              <a:rPr lang="en-US" sz="3600" dirty="0" smtClean="0"/>
              <a:t>: control stock of other companies; not the company itself</a:t>
            </a:r>
          </a:p>
          <a:p>
            <a:r>
              <a:rPr lang="en-US" sz="3600" u="sng" dirty="0" smtClean="0"/>
              <a:t>Monopoly</a:t>
            </a:r>
            <a:r>
              <a:rPr lang="en-US" sz="3600" dirty="0" smtClean="0"/>
              <a:t>: Controlling the majority of a particular business sector or type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2918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COFFEE SHOP CHATS:  “HI I AM…”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Read and learn</a:t>
            </a:r>
          </a:p>
          <a:p>
            <a:r>
              <a:rPr lang="en-US" sz="2800" dirty="0" smtClean="0"/>
              <a:t>Choose an INTERESTING TOPIC; try to talk about yourself in the conversation.  Consider this a big business brag session.</a:t>
            </a:r>
          </a:p>
          <a:p>
            <a:r>
              <a:rPr lang="en-US" sz="2800" dirty="0" smtClean="0"/>
              <a:t>PLAN A CONVERSATION. Every sentence you say has to start with “Hi I Am…”</a:t>
            </a:r>
          </a:p>
          <a:p>
            <a:r>
              <a:rPr lang="en-US" sz="2800" dirty="0" smtClean="0"/>
              <a:t>SHARE YOUR CONVERSATION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262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9" y="297872"/>
            <a:ext cx="8896865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95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WRITE in your Notebooks (left Side)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458200" cy="4495800"/>
          </a:xfrm>
        </p:spPr>
        <p:txBody>
          <a:bodyPr/>
          <a:lstStyle/>
          <a:p>
            <a:r>
              <a:rPr lang="en-US" sz="2800" b="1" dirty="0" smtClean="0"/>
              <a:t>CHOOSE 3 </a:t>
            </a:r>
            <a:r>
              <a:rPr lang="en-US" sz="2800" dirty="0" smtClean="0"/>
              <a:t>of the following to identify and describe: (What is it-why is it important to this unit of study--3 sentences… each)</a:t>
            </a:r>
          </a:p>
          <a:p>
            <a:pPr lvl="1"/>
            <a:r>
              <a:rPr lang="en-US" sz="2000" smtClean="0"/>
              <a:t>Laissez  </a:t>
            </a:r>
            <a:r>
              <a:rPr lang="en-US" sz="2000" dirty="0" smtClean="0"/>
              <a:t>Faire economics</a:t>
            </a:r>
          </a:p>
          <a:p>
            <a:pPr lvl="1"/>
            <a:r>
              <a:rPr lang="en-US" sz="2000" dirty="0" smtClean="0"/>
              <a:t>3 Reasons U.S. was able to industrialize</a:t>
            </a:r>
          </a:p>
          <a:p>
            <a:pPr lvl="1"/>
            <a:r>
              <a:rPr lang="en-US" sz="2000" dirty="0" smtClean="0"/>
              <a:t>Union and Central Pacific</a:t>
            </a:r>
          </a:p>
          <a:p>
            <a:pPr lvl="1"/>
            <a:r>
              <a:rPr lang="en-US" sz="2000" dirty="0" smtClean="0"/>
              <a:t>Chinese and Irish Immigrants</a:t>
            </a:r>
          </a:p>
          <a:p>
            <a:pPr lvl="1"/>
            <a:r>
              <a:rPr lang="en-US" sz="2000" dirty="0" smtClean="0"/>
              <a:t>3 important inventions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07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 Business Baby!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Money Money Money Money!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3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Who was Andrew Carnegie?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04800" y="1676400"/>
            <a:ext cx="41910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Self-made millionaire</a:t>
            </a:r>
          </a:p>
          <a:p>
            <a:r>
              <a:rPr lang="en-US" sz="2400" dirty="0" smtClean="0"/>
              <a:t>(estimated net worth in today's dollars = up to $297 Billion)</a:t>
            </a:r>
          </a:p>
          <a:p>
            <a:endParaRPr lang="en-US" sz="2400" dirty="0" smtClean="0"/>
          </a:p>
          <a:p>
            <a:r>
              <a:rPr lang="en-US" sz="2400" dirty="0" smtClean="0"/>
              <a:t>Developed method for creating steel cheaply </a:t>
            </a:r>
          </a:p>
          <a:p>
            <a:endParaRPr lang="en-US" sz="2400" dirty="0" smtClean="0"/>
          </a:p>
          <a:p>
            <a:r>
              <a:rPr lang="en-US" sz="2400" dirty="0" smtClean="0"/>
              <a:t>Owned US Steel based in Pittsburgh (Steelers)</a:t>
            </a:r>
          </a:p>
          <a:p>
            <a:endParaRPr lang="en-US" sz="2400" dirty="0" smtClean="0"/>
          </a:p>
          <a:p>
            <a:r>
              <a:rPr lang="en-US" sz="2400" dirty="0" smtClean="0"/>
              <a:t>Utilized method of </a:t>
            </a:r>
            <a:r>
              <a:rPr lang="en-US" sz="2400" b="1" u="sng" dirty="0" smtClean="0"/>
              <a:t>vertical integration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76400"/>
            <a:ext cx="35814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What is Vertical Integration?</a:t>
            </a:r>
            <a:endParaRPr lang="en-US" sz="4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752600"/>
            <a:ext cx="8153400" cy="495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Company owns every aspect of its business needed to operate.</a:t>
            </a:r>
          </a:p>
          <a:p>
            <a:endParaRPr lang="en-US" sz="4000" dirty="0" smtClean="0"/>
          </a:p>
          <a:p>
            <a:r>
              <a:rPr lang="en-US" sz="4000" u="sng" dirty="0" smtClean="0"/>
              <a:t>Turn and Talk</a:t>
            </a:r>
            <a:r>
              <a:rPr lang="en-US" sz="4000" dirty="0" smtClean="0"/>
              <a:t>:  Try to create a list of everything McDonald’s would need to own to be vertically integrated</a:t>
            </a:r>
            <a:endParaRPr lang="en-US" sz="3600" dirty="0" smtClean="0"/>
          </a:p>
          <a:p>
            <a:pPr lvl="1"/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92095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ywithwoods.wikispaces.com/file/view/Vertical%20and%20Horizontal%20Integration.png/375897470/640x313/Vertical%20and%20Horizontal%20Integr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8725263" cy="4267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Let’s take another look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4800"/>
            <a:ext cx="6172200" cy="619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336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762000"/>
          </a:xfrm>
        </p:spPr>
        <p:txBody>
          <a:bodyPr/>
          <a:lstStyle/>
          <a:p>
            <a:pPr algn="ctr"/>
            <a:r>
              <a:rPr lang="en-US" dirty="0" smtClean="0"/>
              <a:t>Who was J.D. Rockefeller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447800"/>
            <a:ext cx="42672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Self-made billionaire (world’s first)</a:t>
            </a:r>
          </a:p>
          <a:p>
            <a:pPr lvl="1"/>
            <a:r>
              <a:rPr lang="en-US" sz="2000" dirty="0" smtClean="0"/>
              <a:t>(estimated net worth today: up to 663 billion – wealthiest person EVER)</a:t>
            </a:r>
          </a:p>
          <a:p>
            <a:r>
              <a:rPr lang="en-US" sz="2800" dirty="0" smtClean="0"/>
              <a:t>Oil tycoon</a:t>
            </a:r>
          </a:p>
          <a:p>
            <a:endParaRPr lang="en-US" sz="2800" dirty="0" smtClean="0"/>
          </a:p>
          <a:p>
            <a:r>
              <a:rPr lang="en-US" sz="2800" dirty="0" smtClean="0"/>
              <a:t>Used a method called </a:t>
            </a:r>
            <a:r>
              <a:rPr lang="en-US" sz="2800" b="1" u="sng" dirty="0" smtClean="0"/>
              <a:t>horizontal integration</a:t>
            </a:r>
            <a:r>
              <a:rPr lang="en-US" sz="2800" dirty="0" smtClean="0"/>
              <a:t> to amass his fortune</a:t>
            </a:r>
          </a:p>
          <a:p>
            <a:endParaRPr lang="en-US" sz="2800" dirty="0" smtClean="0"/>
          </a:p>
          <a:p>
            <a:r>
              <a:rPr lang="en-US" sz="2800" dirty="0" smtClean="0"/>
              <a:t>Creates a </a:t>
            </a:r>
            <a:r>
              <a:rPr lang="en-US" sz="2800" b="1" u="sng" dirty="0" smtClean="0"/>
              <a:t>monopoly</a:t>
            </a:r>
            <a:r>
              <a:rPr lang="en-US" sz="2800" dirty="0" smtClean="0"/>
              <a:t> known as Standard Oil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5602" name="Picture 2" descr="http://www.micheloud.com/FXM/so/scans/JD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7525" y="2057400"/>
            <a:ext cx="2276475" cy="3743325"/>
          </a:xfrm>
          <a:prstGeom prst="rect">
            <a:avLst/>
          </a:prstGeom>
          <a:noFill/>
        </p:spPr>
      </p:pic>
      <p:pic>
        <p:nvPicPr>
          <p:cNvPr id="25604" name="Picture 4" descr="http://upload.wikimedia.org/wikipedia/commons/thumb/6/6f/John_D._Rockefeller_1885.jpg/220px-John_D._Rockefeller_18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057400"/>
            <a:ext cx="2583132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What is Horizontal Integration?</a:t>
            </a:r>
            <a:endParaRPr lang="en-US" sz="4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752600"/>
            <a:ext cx="8153400" cy="495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Company buys competing businesses</a:t>
            </a:r>
          </a:p>
          <a:p>
            <a:endParaRPr lang="en-US" sz="4000" dirty="0" smtClean="0"/>
          </a:p>
          <a:p>
            <a:r>
              <a:rPr lang="en-US" sz="4000" u="sng" dirty="0" smtClean="0"/>
              <a:t>Turn and Talk</a:t>
            </a:r>
            <a:r>
              <a:rPr lang="en-US" sz="4000" dirty="0" smtClean="0"/>
              <a:t>:  Try to create a list of everything McDonald’s would need to own to be horizontally integrated</a:t>
            </a:r>
            <a:endParaRPr lang="en-US" sz="3600" dirty="0" smtClean="0"/>
          </a:p>
          <a:p>
            <a:pPr lvl="1"/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92095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TC101859866[[fn=Macro]]</Template>
  <TotalTime>527</TotalTime>
  <Words>386</Words>
  <Application>Microsoft Office PowerPoint</Application>
  <PresentationFormat>On-screen Show (4:3)</PresentationFormat>
  <Paragraphs>47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Calibri</vt:lpstr>
      <vt:lpstr>Wingdings</vt:lpstr>
      <vt:lpstr>Macro</vt:lpstr>
      <vt:lpstr>Warm- Up:  Analyze this graphic:  1)  Use the graphic below to explain (in your own words) what you think vertical &amp; horizontal integration is</vt:lpstr>
      <vt:lpstr>WRITE in your Notebooks (left Side)</vt:lpstr>
      <vt:lpstr>Big Business Baby!</vt:lpstr>
      <vt:lpstr>Who was Andrew Carnegie? </vt:lpstr>
      <vt:lpstr>What is Vertical Integration?</vt:lpstr>
      <vt:lpstr>PowerPoint Presentation</vt:lpstr>
      <vt:lpstr>PowerPoint Presentation</vt:lpstr>
      <vt:lpstr>Who was J.D. Rockefeller</vt:lpstr>
      <vt:lpstr>What is Horizontal Integration?</vt:lpstr>
      <vt:lpstr>PowerPoint Presentation</vt:lpstr>
      <vt:lpstr>Turn and Talk:  Analyze this primary source 1)  What images do you see in this cartoon  2)  What is the artist trying to say </vt:lpstr>
      <vt:lpstr>Key Terms on Businesses</vt:lpstr>
      <vt:lpstr>COFFEE SHOP CHATS:  “HI I AM…”</vt:lpstr>
      <vt:lpstr>PowerPoint Presentation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Business Baby!</dc:title>
  <dc:creator>Mcdonald, Damien L.</dc:creator>
  <cp:lastModifiedBy>Sacerdote, Kevin R.</cp:lastModifiedBy>
  <cp:revision>15</cp:revision>
  <dcterms:created xsi:type="dcterms:W3CDTF">2012-09-18T12:11:38Z</dcterms:created>
  <dcterms:modified xsi:type="dcterms:W3CDTF">2016-09-26T18:13:01Z</dcterms:modified>
</cp:coreProperties>
</file>